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d38488676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d38488676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38488676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d38488676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d38488676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d38488676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38488676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38488676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38488676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d38488676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38488676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38488676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d38488676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d38488676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bcae148a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bcae148a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cae148a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bcae148a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cae148a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bcae148a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d3848867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5d38488676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cae148a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bcae148a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bcae148ad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bcae148a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d38488676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d38488676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d38488676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d38488676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d38488676_0_143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d38488676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d38488676_0_144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d38488676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Colored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d38488676_0_144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d38488676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d38488676_0_145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d38488676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d38488676_0_146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d38488676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d38488676_0_146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d38488676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38488676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5d3848867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Authors and Readers want to go in opposite directions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don’t we meet in the middle?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5d38488676_0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d38488676_0_147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d38488676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d38488676_0_148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d38488676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d38488676_0_148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d38488676_0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d38488676_0_149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d38488676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d38488676_0_150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d38488676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d38488676_0_15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d38488676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d38488676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d38488676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d38488676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d38488676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d38488676_0_1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d38488676_0_1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d38488676_0_1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d38488676_0_1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38488676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d38488676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d38488676_0_1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d38488676_0_1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d38488676_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d38488676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d38488676_0_1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d38488676_0_1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d38488676_0_1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d38488676_0_1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d38488676_0_1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d38488676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b6effa5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b6effa5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38488676_0_2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38488676_0_2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d38488676_0_2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d38488676_0_2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d38488676_0_2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d38488676_0_2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d38488676_0_2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d38488676_0_2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d38488676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d38488676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d38488676_0_2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d38488676_0_2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d38488676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d38488676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d3848867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d3848867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d38488676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d38488676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3848867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d3848867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d3848867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d3848867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venir"/>
              <a:buNone/>
              <a:defRPr sz="52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None/>
              <a:defRPr sz="28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Completely 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CIte">
  <p:cSld name="Blank + CIt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4448491" y="14100"/>
            <a:ext cx="4674900" cy="366900"/>
          </a:xfrm>
          <a:prstGeom prst="rect">
            <a:avLst/>
          </a:prstGeom>
          <a:solidFill>
            <a:srgbClr val="000000">
              <a:alpha val="7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b="0" i="0" sz="1500" u="none" cap="none" strike="noStrik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CIte 1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4448491" y="14100"/>
            <a:ext cx="4674900" cy="366900"/>
          </a:xfrm>
          <a:prstGeom prst="rect">
            <a:avLst/>
          </a:prstGeom>
          <a:solidFill>
            <a:srgbClr val="000000">
              <a:alpha val="740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572600" y="4883100"/>
            <a:ext cx="5998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venir"/>
              <a:buChar char="●"/>
              <a:def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■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●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■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●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venir"/>
              <a:buChar char="■"/>
              <a:defRPr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gif"/><Relationship Id="rId4" Type="http://schemas.openxmlformats.org/officeDocument/2006/relationships/image" Target="../media/image1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rmarkdown.rstudio.com/authoring_basics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27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bit.ly/1LRk3ds" TargetMode="External"/><Relationship Id="rId4" Type="http://schemas.openxmlformats.org/officeDocument/2006/relationships/hyperlink" Target="https://github.com/SISBID/Module1/raw/gh-pages/labs/rmarkdown-lab.Rm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Wrangling in R </a:t>
            </a:r>
            <a:endParaRPr sz="3500"/>
          </a:p>
        </p:txBody>
      </p:sp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Reproducible Research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human harm isn’t involved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1572600" y="4883100"/>
            <a:ext cx="5998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https://simplystatistics.org/2017/11/21/rr-sress/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75" y="212500"/>
            <a:ext cx="8087109" cy="45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human harm could happen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4230575"/>
            <a:ext cx="6966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http://www.nature.com/news/2011/110111/full/469139a/box/1.html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75" y="288474"/>
            <a:ext cx="7281976" cy="37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23" y="68750"/>
            <a:ext cx="5313075" cy="442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775150" y="44983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http://www.nationalacademies.org/hmd/Reports/2012/Evolution-of-Translational-Omics.aspx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11700" y="1152475"/>
            <a:ext cx="820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0"/>
              <a:buAutoNum type="arabicPeriod"/>
            </a:pPr>
            <a:r>
              <a:rPr lang="en" sz="5000">
                <a:solidFill>
                  <a:srgbClr val="666666"/>
                </a:solidFill>
              </a:rPr>
              <a:t>Code + documentation</a:t>
            </a:r>
            <a:endParaRPr sz="5000">
              <a:solidFill>
                <a:srgbClr val="666666"/>
              </a:solidFill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0"/>
              <a:buAutoNum type="arabicPeriod"/>
            </a:pPr>
            <a:r>
              <a:rPr lang="en" sz="5000">
                <a:solidFill>
                  <a:srgbClr val="666666"/>
                </a:solidFill>
              </a:rPr>
              <a:t>Versions of software</a:t>
            </a:r>
            <a:endParaRPr sz="5000">
              <a:solidFill>
                <a:srgbClr val="666666"/>
              </a:solidFill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0"/>
              <a:buAutoNum type="arabicPeriod"/>
            </a:pPr>
            <a:r>
              <a:rPr lang="en" sz="5000">
                <a:solidFill>
                  <a:srgbClr val="666666"/>
                </a:solidFill>
              </a:rPr>
              <a:t>Data provenance</a:t>
            </a:r>
            <a:endParaRPr sz="5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Your closest collaborator is you six months ago, but you don’t reply to emails</a:t>
            </a:r>
            <a:endParaRPr sz="5000"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-"/>
            </a:pPr>
            <a:r>
              <a:rPr lang="en">
                <a:solidFill>
                  <a:srgbClr val="4A86E8"/>
                </a:solidFill>
              </a:rPr>
              <a:t>Karl Broman</a:t>
            </a:r>
            <a:endParaRPr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(http://kbroman.org/Tools4RR/assets/lectures/06_org_eda.pdf)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RStudio Projects</a:t>
            </a:r>
            <a:endParaRPr/>
          </a:p>
        </p:txBody>
      </p:sp>
      <p:sp>
        <p:nvSpPr>
          <p:cNvPr id="222" name="Google Shape;222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12849" cy="122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35"/>
          <p:cNvGrpSpPr/>
          <p:nvPr/>
        </p:nvGrpSpPr>
        <p:grpSpPr>
          <a:xfrm>
            <a:off x="2296325" y="1375375"/>
            <a:ext cx="3241200" cy="2230376"/>
            <a:chOff x="2676775" y="2054600"/>
            <a:chExt cx="3241200" cy="2230376"/>
          </a:xfrm>
        </p:grpSpPr>
        <p:pic>
          <p:nvPicPr>
            <p:cNvPr id="229" name="Google Shape;22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6775" y="2054600"/>
              <a:ext cx="3149799" cy="2230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5"/>
            <p:cNvSpPr/>
            <p:nvPr/>
          </p:nvSpPr>
          <p:spPr>
            <a:xfrm>
              <a:off x="2676775" y="2571738"/>
              <a:ext cx="3241200" cy="547800"/>
            </a:xfrm>
            <a:prstGeom prst="rect">
              <a:avLst/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FF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25" y="-1"/>
            <a:ext cx="5972001" cy="1430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36"/>
          <p:cNvGrpSpPr/>
          <p:nvPr/>
        </p:nvGrpSpPr>
        <p:grpSpPr>
          <a:xfrm>
            <a:off x="2039150" y="1748150"/>
            <a:ext cx="4808800" cy="3395075"/>
            <a:chOff x="2039150" y="1748150"/>
            <a:chExt cx="4808800" cy="3395075"/>
          </a:xfrm>
        </p:grpSpPr>
        <p:pic>
          <p:nvPicPr>
            <p:cNvPr id="239" name="Google Shape;23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39150" y="1748150"/>
              <a:ext cx="4778251" cy="339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6"/>
            <p:cNvSpPr/>
            <p:nvPr/>
          </p:nvSpPr>
          <p:spPr>
            <a:xfrm>
              <a:off x="3013050" y="2480450"/>
              <a:ext cx="3834900" cy="624000"/>
            </a:xfrm>
            <a:prstGeom prst="rect">
              <a:avLst/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Reproducible Research?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9"/>
          <p:cNvSpPr/>
          <p:nvPr/>
        </p:nvSpPr>
        <p:spPr>
          <a:xfrm>
            <a:off x="7598516" y="2677366"/>
            <a:ext cx="1378500" cy="52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9"/>
          <p:cNvSpPr txBox="1"/>
          <p:nvPr/>
        </p:nvSpPr>
        <p:spPr>
          <a:xfrm>
            <a:off x="7733633" y="2695646"/>
            <a:ext cx="114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Published Article</a:t>
            </a:r>
            <a:endParaRPr/>
          </a:p>
        </p:txBody>
      </p:sp>
      <p:sp>
        <p:nvSpPr>
          <p:cNvPr id="77" name="Google Shape;77;p19"/>
          <p:cNvSpPr txBox="1"/>
          <p:nvPr/>
        </p:nvSpPr>
        <p:spPr>
          <a:xfrm>
            <a:off x="396932" y="4071238"/>
            <a:ext cx="97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</a:t>
            </a:r>
            <a:endParaRPr/>
          </a:p>
        </p:txBody>
      </p:sp>
      <p:sp>
        <p:nvSpPr>
          <p:cNvPr id="78" name="Google Shape;78;p19"/>
          <p:cNvSpPr/>
          <p:nvPr/>
        </p:nvSpPr>
        <p:spPr>
          <a:xfrm>
            <a:off x="184537" y="4038535"/>
            <a:ext cx="1378500" cy="37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9"/>
          <p:cNvSpPr txBox="1"/>
          <p:nvPr/>
        </p:nvSpPr>
        <p:spPr>
          <a:xfrm>
            <a:off x="186679" y="4624732"/>
            <a:ext cx="1376400" cy="48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Scientific Question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" name="Google Shape;80;p19"/>
          <p:cNvCxnSpPr>
            <a:stCxn id="79" idx="0"/>
            <a:endCxn id="78" idx="2"/>
          </p:cNvCxnSpPr>
          <p:nvPr/>
        </p:nvCxnSpPr>
        <p:spPr>
          <a:xfrm rot="10800000">
            <a:off x="873679" y="4413232"/>
            <a:ext cx="1200" cy="211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1" name="Google Shape;81;p19"/>
          <p:cNvCxnSpPr/>
          <p:nvPr/>
        </p:nvCxnSpPr>
        <p:spPr>
          <a:xfrm rot="10800000">
            <a:off x="872631" y="3772735"/>
            <a:ext cx="1200" cy="265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2" name="Google Shape;82;p19"/>
          <p:cNvSpPr txBox="1"/>
          <p:nvPr/>
        </p:nvSpPr>
        <p:spPr>
          <a:xfrm>
            <a:off x="184537" y="3495790"/>
            <a:ext cx="1376400" cy="27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" name="Google Shape;83;p19"/>
          <p:cNvCxnSpPr/>
          <p:nvPr/>
        </p:nvCxnSpPr>
        <p:spPr>
          <a:xfrm>
            <a:off x="184537" y="1287569"/>
            <a:ext cx="6328500" cy="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4" name="Google Shape;84;p19"/>
          <p:cNvCxnSpPr/>
          <p:nvPr/>
        </p:nvCxnSpPr>
        <p:spPr>
          <a:xfrm rot="10800000">
            <a:off x="3510504" y="4779158"/>
            <a:ext cx="54666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" name="Google Shape;85;p19"/>
          <p:cNvSpPr txBox="1"/>
          <p:nvPr/>
        </p:nvSpPr>
        <p:spPr>
          <a:xfrm>
            <a:off x="184537" y="1009379"/>
            <a:ext cx="84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8129133" y="4811725"/>
            <a:ext cx="84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3850824" y="4516243"/>
            <a:ext cx="231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train to nature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subTitle"/>
          </p:nvPr>
        </p:nvSpPr>
        <p:spPr>
          <a:xfrm>
            <a:off x="84550" y="2331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click on the Rproj file - opens RStudio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0" y="-1"/>
            <a:ext cx="7569825" cy="23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/>
          <p:nvPr/>
        </p:nvSpPr>
        <p:spPr>
          <a:xfrm>
            <a:off x="486950" y="1217400"/>
            <a:ext cx="3834900" cy="624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76950"/>
            <a:ext cx="8825910" cy="17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/>
          <p:nvPr/>
        </p:nvSpPr>
        <p:spPr>
          <a:xfrm>
            <a:off x="84550" y="4367100"/>
            <a:ext cx="3834900" cy="624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5143400" y="3822025"/>
            <a:ext cx="3834900" cy="624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RStudio Projects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11700" y="1152475"/>
            <a:ext cx="87579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Rproj - Open to directory of Project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Everything is *relative* to working directory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Zip up whole folder and send to someone else</a:t>
            </a:r>
            <a:endParaRPr sz="3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257" name="Google Shape;257;p38"/>
          <p:cNvSpPr txBox="1"/>
          <p:nvPr/>
        </p:nvSpPr>
        <p:spPr>
          <a:xfrm>
            <a:off x="0" y="2904350"/>
            <a:ext cx="50601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read_csv("C:/terrible/path/john/blah.csv")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5455200" y="2904350"/>
            <a:ext cx="47175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read_csv("data/blah.csv")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00" y="3488925"/>
            <a:ext cx="2537375" cy="14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975" y="3389076"/>
            <a:ext cx="1294050" cy="17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Could you just re-run that code with the [latest/different/best] parameters?</a:t>
            </a:r>
            <a:endParaRPr sz="4500"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-"/>
            </a:pPr>
            <a:r>
              <a:rPr lang="en">
                <a:solidFill>
                  <a:srgbClr val="4A86E8"/>
                </a:solidFill>
              </a:rPr>
              <a:t>Every collaborator/PI</a:t>
            </a:r>
            <a:endParaRPr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283200" y="3127232"/>
            <a:ext cx="8470800" cy="20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hlink"/>
                </a:solidFill>
                <a:hlinkClick r:id="rId3"/>
              </a:rPr>
              <a:t>https://rmarkdown.rstudio.com/authoring_basics.html</a:t>
            </a:r>
            <a:r>
              <a:rPr lang="en" sz="2600"/>
              <a:t> </a:t>
            </a:r>
            <a:endParaRPr sz="2600"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659622"/>
            <a:ext cx="3763687" cy="134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5400" y="1316722"/>
            <a:ext cx="2820217" cy="181050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/>
          <p:nvPr/>
        </p:nvSpPr>
        <p:spPr>
          <a:xfrm>
            <a:off x="3581400" y="2029973"/>
            <a:ext cx="1874400" cy="15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0"/>
          <p:cNvSpPr txBox="1"/>
          <p:nvPr/>
        </p:nvSpPr>
        <p:spPr>
          <a:xfrm>
            <a:off x="228600" y="329175"/>
            <a:ext cx="7339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Condensed"/>
                <a:ea typeface="Roboto Condensed"/>
                <a:cs typeface="Roboto Condensed"/>
                <a:sym typeface="Roboto Condensed"/>
              </a:rPr>
              <a:t>The magic of Markdown</a:t>
            </a:r>
            <a:endParaRPr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8372"/>
            <a:ext cx="3744901" cy="329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000" y="658373"/>
            <a:ext cx="4230001" cy="352500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3680325" y="162923"/>
            <a:ext cx="2910300" cy="6237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 txBox="1"/>
          <p:nvPr/>
        </p:nvSpPr>
        <p:spPr>
          <a:xfrm>
            <a:off x="2753050" y="336848"/>
            <a:ext cx="156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.Rmd document</a:t>
            </a:r>
            <a:endParaRPr sz="2400">
              <a:solidFill>
                <a:srgbClr val="FF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6630275" y="288427"/>
            <a:ext cx="36051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PDF, HTML or Word document</a:t>
            </a:r>
            <a:endParaRPr sz="2400">
              <a:solidFill>
                <a:srgbClr val="FF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113" y="2663662"/>
            <a:ext cx="4924057" cy="196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113" y="205740"/>
            <a:ext cx="5033790" cy="204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b="16805" l="0" r="0" t="0"/>
          <a:stretch/>
        </p:blipFill>
        <p:spPr>
          <a:xfrm>
            <a:off x="503825" y="249458"/>
            <a:ext cx="8136351" cy="4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3"/>
          <p:cNvSpPr/>
          <p:nvPr/>
        </p:nvSpPr>
        <p:spPr>
          <a:xfrm>
            <a:off x="3488050" y="1298543"/>
            <a:ext cx="1998300" cy="301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350" y="1477620"/>
            <a:ext cx="599940" cy="59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00" y="739305"/>
            <a:ext cx="6429375" cy="339471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/>
          <p:nvPr/>
        </p:nvSpPr>
        <p:spPr>
          <a:xfrm>
            <a:off x="2930025" y="3493103"/>
            <a:ext cx="1730400" cy="5244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125" y="3817418"/>
            <a:ext cx="599940" cy="59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50" y="161258"/>
            <a:ext cx="5207306" cy="461246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/>
          <p:nvPr/>
        </p:nvSpPr>
        <p:spPr>
          <a:xfrm>
            <a:off x="3572850" y="537525"/>
            <a:ext cx="3742500" cy="559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563" y="156892"/>
            <a:ext cx="5186588" cy="46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5506075" y="4397198"/>
            <a:ext cx="937200" cy="275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6"/>
          <p:cNvSpPr/>
          <p:nvPr/>
        </p:nvSpPr>
        <p:spPr>
          <a:xfrm>
            <a:off x="3572850" y="537525"/>
            <a:ext cx="3742500" cy="559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6675" y="4462875"/>
            <a:ext cx="316440" cy="31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Reproducible Research?</a:t>
            </a:r>
            <a:endParaRPr/>
          </a:p>
        </p:txBody>
      </p:sp>
      <p:sp>
        <p:nvSpPr>
          <p:cNvPr id="94" name="Google Shape;94;p20"/>
          <p:cNvSpPr/>
          <p:nvPr/>
        </p:nvSpPr>
        <p:spPr>
          <a:xfrm>
            <a:off x="184537" y="2679241"/>
            <a:ext cx="1378500" cy="52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314797" y="2703027"/>
            <a:ext cx="1204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Measured Data</a:t>
            </a:r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1889205" y="2677366"/>
            <a:ext cx="1378500" cy="52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2073740" y="2699270"/>
            <a:ext cx="1063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 Data</a:t>
            </a:r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3561308" y="2677366"/>
            <a:ext cx="1378500" cy="52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3572163" y="2723702"/>
            <a:ext cx="133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Results</a:t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7598516" y="2677366"/>
            <a:ext cx="1378500" cy="52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5777021" y="2677366"/>
            <a:ext cx="1378500" cy="52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6059251" y="2783213"/>
            <a:ext cx="85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Tables</a:t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5777021" y="1715384"/>
            <a:ext cx="1378500" cy="52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6061400" y="1837593"/>
            <a:ext cx="9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</a:t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5777021" y="3631185"/>
            <a:ext cx="1378500" cy="52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5853006" y="3639320"/>
            <a:ext cx="133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Numerical Summaries</a:t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7598516" y="3633695"/>
            <a:ext cx="1378500" cy="52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8024642" y="3761536"/>
            <a:ext cx="77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/>
          </a:p>
        </p:txBody>
      </p:sp>
      <p:cxnSp>
        <p:nvCxnSpPr>
          <p:cNvPr id="109" name="Google Shape;109;p20"/>
          <p:cNvCxnSpPr>
            <a:stCxn id="94" idx="3"/>
            <a:endCxn id="96" idx="1"/>
          </p:cNvCxnSpPr>
          <p:nvPr/>
        </p:nvCxnSpPr>
        <p:spPr>
          <a:xfrm flipH="1" rot="10800000">
            <a:off x="1563037" y="2937991"/>
            <a:ext cx="326100" cy="1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0" name="Google Shape;110;p20"/>
          <p:cNvCxnSpPr>
            <a:stCxn id="96" idx="3"/>
            <a:endCxn id="98" idx="1"/>
          </p:cNvCxnSpPr>
          <p:nvPr/>
        </p:nvCxnSpPr>
        <p:spPr>
          <a:xfrm>
            <a:off x="3267705" y="2937916"/>
            <a:ext cx="2937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1" name="Google Shape;111;p20"/>
          <p:cNvCxnSpPr>
            <a:stCxn id="98" idx="3"/>
            <a:endCxn id="103" idx="1"/>
          </p:cNvCxnSpPr>
          <p:nvPr/>
        </p:nvCxnSpPr>
        <p:spPr>
          <a:xfrm flipH="1" rot="10800000">
            <a:off x="4939808" y="1975816"/>
            <a:ext cx="837300" cy="962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2" name="Google Shape;112;p20"/>
          <p:cNvCxnSpPr>
            <a:stCxn id="98" idx="3"/>
            <a:endCxn id="101" idx="1"/>
          </p:cNvCxnSpPr>
          <p:nvPr/>
        </p:nvCxnSpPr>
        <p:spPr>
          <a:xfrm>
            <a:off x="4939808" y="2937916"/>
            <a:ext cx="8373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3" name="Google Shape;113;p20"/>
          <p:cNvCxnSpPr>
            <a:stCxn id="98" idx="3"/>
            <a:endCxn id="105" idx="1"/>
          </p:cNvCxnSpPr>
          <p:nvPr/>
        </p:nvCxnSpPr>
        <p:spPr>
          <a:xfrm>
            <a:off x="4939808" y="2937916"/>
            <a:ext cx="837300" cy="953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4" name="Google Shape;114;p20"/>
          <p:cNvCxnSpPr>
            <a:stCxn id="103" idx="3"/>
            <a:endCxn id="100" idx="1"/>
          </p:cNvCxnSpPr>
          <p:nvPr/>
        </p:nvCxnSpPr>
        <p:spPr>
          <a:xfrm>
            <a:off x="7155521" y="1975934"/>
            <a:ext cx="443100" cy="962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5" name="Google Shape;115;p20"/>
          <p:cNvCxnSpPr>
            <a:stCxn id="105" idx="3"/>
            <a:endCxn id="100" idx="1"/>
          </p:cNvCxnSpPr>
          <p:nvPr/>
        </p:nvCxnSpPr>
        <p:spPr>
          <a:xfrm flipH="1" rot="10800000">
            <a:off x="7155521" y="2938035"/>
            <a:ext cx="443100" cy="953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" name="Google Shape;116;p20"/>
          <p:cNvCxnSpPr>
            <a:stCxn id="101" idx="3"/>
            <a:endCxn id="100" idx="1"/>
          </p:cNvCxnSpPr>
          <p:nvPr/>
        </p:nvCxnSpPr>
        <p:spPr>
          <a:xfrm>
            <a:off x="7155521" y="2937916"/>
            <a:ext cx="4431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7" name="Google Shape;117;p20"/>
          <p:cNvCxnSpPr/>
          <p:nvPr/>
        </p:nvCxnSpPr>
        <p:spPr>
          <a:xfrm>
            <a:off x="184537" y="1287569"/>
            <a:ext cx="6328500" cy="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8" name="Google Shape;118;p20"/>
          <p:cNvCxnSpPr/>
          <p:nvPr/>
        </p:nvCxnSpPr>
        <p:spPr>
          <a:xfrm rot="10800000">
            <a:off x="3510504" y="4779158"/>
            <a:ext cx="54666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9" name="Google Shape;119;p20"/>
          <p:cNvSpPr txBox="1"/>
          <p:nvPr/>
        </p:nvSpPr>
        <p:spPr>
          <a:xfrm>
            <a:off x="184537" y="1009379"/>
            <a:ext cx="84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8129133" y="4811725"/>
            <a:ext cx="84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829454" y="1853704"/>
            <a:ext cx="168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 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2686282" y="1853702"/>
            <a:ext cx="143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 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082348" y="1389533"/>
            <a:ext cx="188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 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20"/>
          <p:cNvCxnSpPr/>
          <p:nvPr/>
        </p:nvCxnSpPr>
        <p:spPr>
          <a:xfrm rot="5400000">
            <a:off x="1245651" y="2534654"/>
            <a:ext cx="8079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125" name="Google Shape;125;p20"/>
          <p:cNvCxnSpPr/>
          <p:nvPr/>
        </p:nvCxnSpPr>
        <p:spPr>
          <a:xfrm rot="5400000">
            <a:off x="3006579" y="2526103"/>
            <a:ext cx="7908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126" name="Google Shape;126;p20"/>
          <p:cNvCxnSpPr>
            <a:stCxn id="123" idx="2"/>
          </p:cNvCxnSpPr>
          <p:nvPr/>
        </p:nvCxnSpPr>
        <p:spPr>
          <a:xfrm>
            <a:off x="5023748" y="1666433"/>
            <a:ext cx="609900" cy="399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127" name="Google Shape;127;p20"/>
          <p:cNvCxnSpPr>
            <a:stCxn id="123" idx="2"/>
          </p:cNvCxnSpPr>
          <p:nvPr/>
        </p:nvCxnSpPr>
        <p:spPr>
          <a:xfrm>
            <a:off x="5023748" y="1666433"/>
            <a:ext cx="609900" cy="1206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128" name="Google Shape;128;p20"/>
          <p:cNvCxnSpPr>
            <a:stCxn id="123" idx="2"/>
          </p:cNvCxnSpPr>
          <p:nvPr/>
        </p:nvCxnSpPr>
        <p:spPr>
          <a:xfrm>
            <a:off x="5023748" y="1666433"/>
            <a:ext cx="501300" cy="1858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129" name="Google Shape;129;p20"/>
          <p:cNvCxnSpPr>
            <a:stCxn id="107" idx="0"/>
            <a:endCxn id="100" idx="2"/>
          </p:cNvCxnSpPr>
          <p:nvPr/>
        </p:nvCxnSpPr>
        <p:spPr>
          <a:xfrm rot="10800000">
            <a:off x="8287766" y="3198395"/>
            <a:ext cx="0" cy="435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0" name="Google Shape;130;p20"/>
          <p:cNvSpPr/>
          <p:nvPr/>
        </p:nvSpPr>
        <p:spPr>
          <a:xfrm>
            <a:off x="863563" y="1853704"/>
            <a:ext cx="4386600" cy="1514400"/>
          </a:xfrm>
          <a:prstGeom prst="rect">
            <a:avLst/>
          </a:prstGeom>
          <a:gradFill>
            <a:gsLst>
              <a:gs pos="0">
                <a:srgbClr val="3E7FCD">
                  <a:alpha val="38823"/>
                </a:srgbClr>
              </a:gs>
              <a:gs pos="100000">
                <a:srgbClr val="96C0FF">
                  <a:alpha val="38823"/>
                </a:srgbClr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184537" y="4038535"/>
            <a:ext cx="1378500" cy="37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396932" y="4071617"/>
            <a:ext cx="97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20"/>
          <p:cNvCxnSpPr>
            <a:stCxn id="131" idx="0"/>
          </p:cNvCxnSpPr>
          <p:nvPr/>
        </p:nvCxnSpPr>
        <p:spPr>
          <a:xfrm rot="10800000">
            <a:off x="872587" y="3772735"/>
            <a:ext cx="1200" cy="265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4" name="Google Shape;134;p20"/>
          <p:cNvSpPr txBox="1"/>
          <p:nvPr/>
        </p:nvSpPr>
        <p:spPr>
          <a:xfrm>
            <a:off x="184537" y="3495790"/>
            <a:ext cx="1376400" cy="27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20"/>
          <p:cNvCxnSpPr>
            <a:stCxn id="134" idx="0"/>
            <a:endCxn id="94" idx="2"/>
          </p:cNvCxnSpPr>
          <p:nvPr/>
        </p:nvCxnSpPr>
        <p:spPr>
          <a:xfrm flipH="1" rot="10800000">
            <a:off x="872737" y="3200290"/>
            <a:ext cx="1200" cy="295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6" name="Google Shape;136;p20"/>
          <p:cNvSpPr txBox="1"/>
          <p:nvPr/>
        </p:nvSpPr>
        <p:spPr>
          <a:xfrm>
            <a:off x="7733633" y="2695646"/>
            <a:ext cx="1148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Published Article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86679" y="4624732"/>
            <a:ext cx="1376400" cy="48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Scientific Question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20"/>
          <p:cNvCxnSpPr>
            <a:stCxn id="137" idx="0"/>
            <a:endCxn id="131" idx="2"/>
          </p:cNvCxnSpPr>
          <p:nvPr/>
        </p:nvCxnSpPr>
        <p:spPr>
          <a:xfrm rot="10800000">
            <a:off x="873679" y="4413232"/>
            <a:ext cx="1200" cy="211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25" y="134280"/>
            <a:ext cx="6880174" cy="4752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7"/>
          <p:cNvSpPr txBox="1"/>
          <p:nvPr/>
        </p:nvSpPr>
        <p:spPr>
          <a:xfrm>
            <a:off x="3840450" y="725625"/>
            <a:ext cx="50922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YAML - not markdown,</a:t>
            </a:r>
            <a:endParaRPr sz="24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Spaces matter, usually goes </a:t>
            </a:r>
            <a:endParaRPr sz="24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option: value</a:t>
            </a:r>
            <a:endParaRPr sz="24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2238600" y="1877108"/>
            <a:ext cx="14631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 sz="24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2238600" y="3103279"/>
            <a:ext cx="2145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CODE CHUNK</a:t>
            </a:r>
            <a:endParaRPr sz="24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25" y="134280"/>
            <a:ext cx="6880174" cy="4752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8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8"/>
          <p:cNvSpPr/>
          <p:nvPr/>
        </p:nvSpPr>
        <p:spPr>
          <a:xfrm>
            <a:off x="2196800" y="283027"/>
            <a:ext cx="746700" cy="301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225" y="428738"/>
            <a:ext cx="599940" cy="59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825" y="121095"/>
            <a:ext cx="5700922" cy="461246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/>
          <p:nvPr/>
        </p:nvSpPr>
        <p:spPr>
          <a:xfrm>
            <a:off x="1439850" y="449055"/>
            <a:ext cx="6209700" cy="3933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9"/>
          <p:cNvSpPr/>
          <p:nvPr/>
        </p:nvSpPr>
        <p:spPr>
          <a:xfrm>
            <a:off x="5584725" y="4336673"/>
            <a:ext cx="948300" cy="324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25" y="4493385"/>
            <a:ext cx="393390" cy="39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00" y="274320"/>
            <a:ext cx="7199863" cy="44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0"/>
          <p:cNvSpPr txBox="1"/>
          <p:nvPr/>
        </p:nvSpPr>
        <p:spPr>
          <a:xfrm>
            <a:off x="4960050" y="480060"/>
            <a:ext cx="37572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Header rendered as the title</a:t>
            </a:r>
            <a:endParaRPr sz="2400">
              <a:solidFill>
                <a:srgbClr val="FF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>
            <a:off x="2305275" y="1531065"/>
            <a:ext cx="55587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Text section rendered as formatted text</a:t>
            </a:r>
            <a:endParaRPr sz="2400">
              <a:solidFill>
                <a:srgbClr val="FF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" name="Google Shape;359;p50"/>
          <p:cNvSpPr txBox="1"/>
          <p:nvPr/>
        </p:nvSpPr>
        <p:spPr>
          <a:xfrm>
            <a:off x="3441050" y="2471378"/>
            <a:ext cx="55587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 rendered as the input code </a:t>
            </a:r>
            <a:r>
              <a:rPr i="1" lang="en" sz="2400">
                <a:solidFill>
                  <a:srgbClr val="FF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</a:t>
            </a:r>
            <a:r>
              <a:rPr lang="en" sz="2400">
                <a:solidFill>
                  <a:srgbClr val="FF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output of running the code chunk</a:t>
            </a:r>
            <a:endParaRPr sz="2400">
              <a:solidFill>
                <a:srgbClr val="FF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6192"/>
            <a:ext cx="7955278" cy="410255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1"/>
          <p:cNvSpPr/>
          <p:nvPr/>
        </p:nvSpPr>
        <p:spPr>
          <a:xfrm>
            <a:off x="4884225" y="1864868"/>
            <a:ext cx="1522500" cy="301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idx="1" type="body"/>
          </p:nvPr>
        </p:nvSpPr>
        <p:spPr>
          <a:xfrm>
            <a:off x="1572600" y="4394790"/>
            <a:ext cx="5998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728663"/>
            <a:ext cx="414909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2"/>
          <p:cNvSpPr/>
          <p:nvPr/>
        </p:nvSpPr>
        <p:spPr>
          <a:xfrm>
            <a:off x="6046450" y="1109655"/>
            <a:ext cx="369600" cy="3933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275" y="1392000"/>
            <a:ext cx="599940" cy="59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261350" y="1531400"/>
            <a:ext cx="91440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library(rmarkdown)</a:t>
            </a:r>
            <a:endParaRPr sz="3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render(</a:t>
            </a:r>
            <a:r>
              <a:rPr lang="en" sz="3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"Untitled</a:t>
            </a:r>
            <a:r>
              <a:rPr lang="en" sz="3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.Rmd"</a:t>
            </a:r>
            <a:r>
              <a:rPr lang="en" sz="3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in 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/>
        </p:nvSpPr>
        <p:spPr>
          <a:xfrm>
            <a:off x="261350" y="1785850"/>
            <a:ext cx="9144000" cy="24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devtools::session_info()</a:t>
            </a:r>
            <a:endParaRPr sz="3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 comment-for specific package</a:t>
            </a:r>
            <a:endParaRPr sz="3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devtools::session_info("pkg")</a:t>
            </a:r>
            <a:endParaRPr sz="3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7" name="Google Shape;38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information - what's loaded?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050" y="299875"/>
            <a:ext cx="9144000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5"/>
          <p:cNvSpPr txBox="1"/>
          <p:nvPr/>
        </p:nvSpPr>
        <p:spPr>
          <a:xfrm>
            <a:off x="1297275" y="3509275"/>
            <a:ext cx="646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http://rmarkdown.rstudio.com/developer_parameterized_reports.html</a:t>
            </a:r>
            <a:endParaRPr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parameters in yaml</a:t>
            </a:r>
            <a:endParaRPr/>
          </a:p>
        </p:txBody>
      </p:sp>
      <p:sp>
        <p:nvSpPr>
          <p:cNvPr id="399" name="Google Shape;39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br>
              <a:rPr lang="en" sz="2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500">
                <a:latin typeface="Courier New"/>
                <a:ea typeface="Courier New"/>
                <a:cs typeface="Courier New"/>
                <a:sym typeface="Courier New"/>
              </a:rPr>
              <a:t>title: My Document</a:t>
            </a:r>
            <a:br>
              <a:rPr lang="en" sz="2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500">
                <a:latin typeface="Courier New"/>
                <a:ea typeface="Courier New"/>
                <a:cs typeface="Courier New"/>
                <a:sym typeface="Courier New"/>
              </a:rPr>
              <a:t>output: html_document</a:t>
            </a:r>
            <a:br>
              <a:rPr lang="en" sz="2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500">
                <a:latin typeface="Courier New"/>
                <a:ea typeface="Courier New"/>
                <a:cs typeface="Courier New"/>
                <a:sym typeface="Courier New"/>
              </a:rPr>
              <a:t>params:</a:t>
            </a:r>
            <a:br>
              <a:rPr lang="en" sz="2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region: east</a:t>
            </a:r>
            <a:br>
              <a:rPr lang="en" sz="2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500"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Uh….who cares?</a:t>
            </a:r>
            <a:endParaRPr/>
          </a:p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set any R type if you use !r before expression</a:t>
            </a:r>
            <a:endParaRPr/>
          </a:p>
        </p:txBody>
      </p:sp>
      <p:sp>
        <p:nvSpPr>
          <p:cNvPr id="405" name="Google Shape;405;p57"/>
          <p:cNvSpPr txBox="1"/>
          <p:nvPr>
            <p:ph idx="1" type="body"/>
          </p:nvPr>
        </p:nvSpPr>
        <p:spPr>
          <a:xfrm>
            <a:off x="311700" y="1152475"/>
            <a:ext cx="893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br>
              <a:rPr lang="en" sz="2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500">
                <a:latin typeface="Courier New"/>
                <a:ea typeface="Courier New"/>
                <a:cs typeface="Courier New"/>
                <a:sym typeface="Courier New"/>
              </a:rPr>
              <a:t>title: My Document</a:t>
            </a:r>
            <a:br>
              <a:rPr lang="en" sz="2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500">
                <a:latin typeface="Courier New"/>
                <a:ea typeface="Courier New"/>
                <a:cs typeface="Courier New"/>
                <a:sym typeface="Courier New"/>
              </a:rPr>
              <a:t>output: html_document</a:t>
            </a:r>
            <a:br>
              <a:rPr lang="en" sz="2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500">
                <a:latin typeface="Courier New"/>
                <a:ea typeface="Courier New"/>
                <a:cs typeface="Courier New"/>
                <a:sym typeface="Courier New"/>
              </a:rPr>
              <a:t>params:</a:t>
            </a:r>
            <a:br>
              <a:rPr lang="en" sz="2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start: !r as.Date("2020-01-01")</a:t>
            </a:r>
            <a:br>
              <a:rPr lang="en" sz="25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sz="25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the parameters</a:t>
            </a:r>
            <a:endParaRPr/>
          </a:p>
        </p:txBody>
      </p:sp>
      <p:sp>
        <p:nvSpPr>
          <p:cNvPr id="411" name="Google Shape;41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params$region</a:t>
            </a:r>
            <a:endParaRPr sz="4000">
              <a:solidFill>
                <a:srgbClr val="66666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params$start</a:t>
            </a:r>
            <a:endParaRPr sz="4000">
              <a:solidFill>
                <a:srgbClr val="666666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ctrTitle"/>
          </p:nvPr>
        </p:nvSpPr>
        <p:spPr>
          <a:xfrm>
            <a:off x="220350" y="744575"/>
            <a:ext cx="8703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Barely scratching the surface</a:t>
            </a:r>
            <a:endParaRPr/>
          </a:p>
        </p:txBody>
      </p:sp>
      <p:sp>
        <p:nvSpPr>
          <p:cNvPr id="417" name="Google Shape;417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title: "My awesome website"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output: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html_document: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toc: true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toc_float: true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 theme: cerulean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 This is Jeff's awesome website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![](https://media.giphy.com/media/drXGoW1iudhKw/giphy.gif)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rmarkdown</a:t>
            </a:r>
            <a:endParaRPr/>
          </a:p>
        </p:txBody>
      </p:sp>
      <p:sp>
        <p:nvSpPr>
          <p:cNvPr id="424" name="Google Shape;424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400" y="1144175"/>
            <a:ext cx="4591624" cy="336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250" y="2088425"/>
            <a:ext cx="2293325" cy="12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1"/>
          <p:cNvSpPr txBox="1"/>
          <p:nvPr>
            <p:ph idx="1" type="body"/>
          </p:nvPr>
        </p:nvSpPr>
        <p:spPr>
          <a:xfrm>
            <a:off x="311700" y="1152475"/>
            <a:ext cx="39999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title: "How does your BMI measure up?"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output: flexdashboard::flex_dashboard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runtime: shiny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Inputs {.sidebar}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-------------------------------------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```{r}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library(flexdashboard); library(NHANES); library(plotly);library(dplyr)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sliderInput("height", "Height in inches",0,100,72)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sliderInput("weight", "Weight in pounds",0,500,100)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sliderInput("age", "Age in years",0,120,50)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```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-------------------------------------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### Chart 1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```{r}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nhanes = sample_n(NHANES,100)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renderPlotly({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 df = data.frame(bmi = c(nhanes$BMI,input$weight*0.45/(input$height*0.025)^2),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                 age = c(nhanes$Age,input$age),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                 who = c(rep("nhanes",100),"you"))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 ggplotly(ggplot(df) + 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            geom_point(aes(x=age,y=bmi,color=who)) +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            scale_x_continuous(limits=c(0,90)) + 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            scale_y_continuous(limits=c(0,60)) +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            theme_minimal()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          )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})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```</a:t>
            </a:r>
            <a:br>
              <a:rPr lang="en" sz="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2" name="Google Shape;43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flexdashboard</a:t>
            </a:r>
            <a:endParaRPr/>
          </a:p>
        </p:txBody>
      </p:sp>
      <p:sp>
        <p:nvSpPr>
          <p:cNvPr id="433" name="Google Shape;433;p6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650" y="1497100"/>
            <a:ext cx="4643601" cy="26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type="ctrTitle"/>
          </p:nvPr>
        </p:nvSpPr>
        <p:spPr>
          <a:xfrm>
            <a:off x="220350" y="744575"/>
            <a:ext cx="8703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Downloading data reproducibly</a:t>
            </a:r>
            <a:endParaRPr/>
          </a:p>
        </p:txBody>
      </p:sp>
      <p:sp>
        <p:nvSpPr>
          <p:cNvPr id="447" name="Google Shape;447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and creating files</a:t>
            </a:r>
            <a:endParaRPr/>
          </a:p>
        </p:txBody>
      </p:sp>
      <p:sp>
        <p:nvSpPr>
          <p:cNvPr id="453" name="Google Shape;453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getwd() # get working directory</a:t>
            </a:r>
            <a:endParaRPr sz="33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setwd(</a:t>
            </a:r>
            <a:r>
              <a:rPr lang="en" sz="3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en" sz="3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 # set</a:t>
            </a:r>
            <a:endParaRPr sz="33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file.exists(</a:t>
            </a:r>
            <a:r>
              <a:rPr lang="en" sz="3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en" sz="3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3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dir.create(</a:t>
            </a:r>
            <a:r>
              <a:rPr lang="en" sz="3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en" sz="3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3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list.files(</a:t>
            </a:r>
            <a:r>
              <a:rPr lang="en" sz="33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en" sz="3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3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together</a:t>
            </a:r>
            <a:endParaRPr/>
          </a:p>
        </p:txBody>
      </p:sp>
      <p:sp>
        <p:nvSpPr>
          <p:cNvPr id="459" name="Google Shape;459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if(!file.exists(</a:t>
            </a:r>
            <a:r>
              <a:rPr lang="en" sz="3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)){</a:t>
            </a:r>
            <a:b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dir.create(</a:t>
            </a:r>
            <a:r>
              <a:rPr lang="en" sz="3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and creating files</a:t>
            </a:r>
            <a:endParaRPr/>
          </a:p>
        </p:txBody>
      </p:sp>
      <p:sp>
        <p:nvSpPr>
          <p:cNvPr id="465" name="Google Shape;46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file.exists(</a:t>
            </a:r>
            <a:r>
              <a:rPr lang="en" sz="3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7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dir.create(</a:t>
            </a:r>
            <a:r>
              <a:rPr lang="en" sz="3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7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list.files(</a:t>
            </a:r>
            <a:r>
              <a:rPr lang="en" sz="3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lang="en" sz="3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7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5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fileUrl &lt;- </a:t>
            </a:r>
            <a:r>
              <a:rPr lang="en" sz="125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"https://data.baltimorecity.gov/api/views/dz54-2aru/rows.csv?accessType=DOWNLOAD"</a:t>
            </a:r>
            <a:endParaRPr sz="125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718C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curl::curl_download</a:t>
            </a:r>
            <a: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(fileUrl,</a:t>
            </a:r>
            <a:b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destfile=</a:t>
            </a:r>
            <a:r>
              <a:rPr lang="en" sz="3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"./data/cameras.csv"</a:t>
            </a:r>
            <a: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list.files(</a:t>
            </a:r>
            <a:r>
              <a:rPr lang="en" sz="31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"./data"</a:t>
            </a:r>
            <a: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dateDownloaded &lt;- date()</a:t>
            </a:r>
            <a:b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3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dateDownloaded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Rmarkdown lab</a:t>
            </a:r>
            <a:endParaRPr/>
          </a:p>
        </p:txBody>
      </p:sp>
      <p:sp>
        <p:nvSpPr>
          <p:cNvPr id="477" name="Google Shape;477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https://bit.ly/1LRk3ds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the file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https://github.com/SISBID/Module1/raw/gh-pages/labs/rmarkdown-lab.Rmd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8" y="0"/>
            <a:ext cx="90773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>
            <a:off x="1543050" y="1041250"/>
            <a:ext cx="815400" cy="33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58" name="Google Shape;158;p23"/>
          <p:cNvCxnSpPr>
            <a:stCxn id="159" idx="0"/>
            <a:endCxn id="157" idx="3"/>
          </p:cNvCxnSpPr>
          <p:nvPr/>
        </p:nvCxnSpPr>
        <p:spPr>
          <a:xfrm flipH="1" rot="5400000">
            <a:off x="3826275" y="-257175"/>
            <a:ext cx="1988400" cy="4923900"/>
          </a:xfrm>
          <a:prstGeom prst="curvedConnector2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9" name="Google Shape;159;p23"/>
          <p:cNvSpPr txBox="1"/>
          <p:nvPr/>
        </p:nvSpPr>
        <p:spPr>
          <a:xfrm>
            <a:off x="5921325" y="3198975"/>
            <a:ext cx="2722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6AA84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176,000,000!</a:t>
            </a:r>
            <a:endParaRPr sz="3500">
              <a:solidFill>
                <a:srgbClr val="6AA84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Reproduce</a:t>
            </a:r>
            <a:r>
              <a:rPr lang="en"/>
              <a:t> &amp; replicate</a:t>
            </a:r>
            <a:endParaRPr/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400" y="152400"/>
            <a:ext cx="622118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0" y="4883100"/>
            <a:ext cx="91881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https://cran.r-project.org/web/packages/scifigure/vignettes/Visualizing_Scientific_Replication.html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0" y="4883100"/>
            <a:ext cx="91881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https://cran.r-project.org/web/packages/scifigure/vignettes/Visualizing_Scientific_Replication.html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738" y="145650"/>
            <a:ext cx="6238525" cy="48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